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6" r:id="rId3"/>
    <p:sldId id="265" r:id="rId4"/>
    <p:sldId id="269" r:id="rId5"/>
    <p:sldId id="272" r:id="rId6"/>
    <p:sldId id="270" r:id="rId7"/>
    <p:sldId id="257" r:id="rId8"/>
    <p:sldId id="271" r:id="rId9"/>
    <p:sldId id="260" r:id="rId10"/>
    <p:sldId id="258" r:id="rId11"/>
    <p:sldId id="261" r:id="rId12"/>
    <p:sldId id="275" r:id="rId13"/>
    <p:sldId id="274" r:id="rId14"/>
    <p:sldId id="262" r:id="rId15"/>
    <p:sldId id="263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C003A"/>
    <a:srgbClr val="BC05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06E79-C69C-44BF-96BE-550AABD44B2F}" type="datetimeFigureOut">
              <a:rPr lang="fr-FR" smtClean="0"/>
              <a:t>05/10/2015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32B82-16BF-4EF8-9D2C-B663B67EF8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039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BC01F-6772-434A-B332-ACCCF39CE7CC}" type="datetimeFigureOut">
              <a:rPr lang="fr-FR" smtClean="0"/>
              <a:t>05/10/2015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D857B-C715-44BD-BC84-2F6F8AA8AA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445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>
                <a:solidFill>
                  <a:srgbClr val="BC003A"/>
                </a:solidFill>
                <a:latin typeface="Calibri" panose="020F050202020403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47E5-0206-4DD6-A5E3-357B93F028DC}" type="datetime1">
              <a:rPr lang="fr-FR" smtClean="0"/>
              <a:t>05/10/2015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C54D-81D9-4A5D-B610-C1A3F2DCB68D}" type="datetime1">
              <a:rPr lang="fr-FR" smtClean="0"/>
              <a:t>05/10/2015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5335-E2D2-418A-A199-D8E23CE99B67}" type="datetime1">
              <a:rPr lang="fr-FR" smtClean="0"/>
              <a:t>05/10/2015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94740"/>
            <a:ext cx="8229600" cy="48768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8A0-6F99-4AC6-B0A4-005D253FC5E2}" type="datetime1">
              <a:rPr lang="fr-FR" smtClean="0"/>
              <a:t>05/10/2015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4408" y="6528816"/>
            <a:ext cx="1066800" cy="329184"/>
          </a:xfrm>
        </p:spPr>
        <p:txBody>
          <a:bodyPr/>
          <a:lstStyle>
            <a:lvl1pPr>
              <a:defRPr b="0">
                <a:solidFill>
                  <a:srgbClr val="000000"/>
                </a:solidFill>
              </a:defRPr>
            </a:lvl1pPr>
          </a:lstStyle>
          <a:p>
            <a:fld id="{5FEB014E-0F24-43C3-83CA-22D16B55A0FB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6201460"/>
            <a:ext cx="1079408" cy="5401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EDC7-A050-468C-89C6-C4C4135F89E6}" type="datetime1">
              <a:rPr lang="fr-FR" smtClean="0"/>
              <a:t>05/10/2015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3596-38CC-49FB-96DE-8C3FAA28A7B9}" type="datetime1">
              <a:rPr lang="fr-FR" smtClean="0"/>
              <a:t>05/10/2015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19AC8-0569-4D99-A3B3-F25B93B00A2D}" type="datetime1">
              <a:rPr lang="fr-FR" smtClean="0"/>
              <a:t>05/10/2015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49AD-A692-4477-8AAB-42C0A42F0129}" type="datetime1">
              <a:rPr lang="fr-FR" smtClean="0"/>
              <a:t>05/10/2015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7BB5F-4A95-4683-B78D-D950926BA62E}" type="datetime1">
              <a:rPr lang="fr-FR" smtClean="0"/>
              <a:t>05/10/2015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0CAA-A80B-41B4-B7AA-DE18AA3B611B}" type="datetime1">
              <a:rPr lang="fr-FR" smtClean="0"/>
              <a:t>05/10/2015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AB13-8ED1-44BD-A359-C73532D4C13F}" type="datetime1">
              <a:rPr lang="fr-FR" smtClean="0"/>
              <a:t>05/10/2015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1A7C850-F111-4B7E-82F0-C50700648010}" type="datetime1">
              <a:rPr lang="fr-FR" smtClean="0"/>
              <a:t>05/10/2015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FEB014E-0F24-43C3-83CA-22D16B55A0F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100" baseline="0">
          <a:solidFill>
            <a:srgbClr val="BC003A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rgbClr val="000000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rgbClr val="000000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848600" cy="1927225"/>
          </a:xfrm>
        </p:spPr>
        <p:txBody>
          <a:bodyPr>
            <a:noAutofit/>
          </a:bodyPr>
          <a:lstStyle/>
          <a:p>
            <a:pPr algn="ctr"/>
            <a:r>
              <a:rPr lang="fr-FR" sz="4400" cap="none" dirty="0" smtClean="0"/>
              <a:t>Conséquences de la DSN sur l’organisation du pôle social d’un cabinet d’expertise comptable</a:t>
            </a:r>
            <a:endParaRPr lang="fr-FR" sz="4400" cap="none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942" y="5157192"/>
            <a:ext cx="2949281" cy="147589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27584" y="371703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Présenté par Fabienne BEVILACQUA, Directrice du département Social </a:t>
            </a:r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0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 </a:t>
            </a:r>
            <a:r>
              <a:rPr lang="fr-FR" dirty="0" smtClean="0"/>
              <a:t>nouveau logiciel </a:t>
            </a:r>
            <a:r>
              <a:rPr lang="fr-FR" dirty="0" smtClean="0"/>
              <a:t>de paie </a:t>
            </a:r>
            <a:r>
              <a:rPr lang="fr-FR" dirty="0" smtClean="0"/>
              <a:t>ou un logiciel adapté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64568"/>
            <a:ext cx="8229600" cy="4876800"/>
          </a:xfrm>
        </p:spPr>
        <p:txBody>
          <a:bodyPr/>
          <a:lstStyle/>
          <a:p>
            <a:r>
              <a:rPr lang="fr-FR" dirty="0" smtClean="0"/>
              <a:t>Développé par un prestataire identifié dans la charte DSN des éditeurs,</a:t>
            </a:r>
          </a:p>
          <a:p>
            <a:pPr marL="0" indent="0">
              <a:buNone/>
            </a:pPr>
            <a:endParaRPr lang="fr-FR" sz="1200" dirty="0" smtClean="0"/>
          </a:p>
          <a:p>
            <a:r>
              <a:rPr lang="fr-FR" dirty="0" smtClean="0"/>
              <a:t>Qui supporte la norme DSN (NEODES),</a:t>
            </a:r>
          </a:p>
          <a:p>
            <a:pPr marL="0" indent="0">
              <a:buNone/>
            </a:pPr>
            <a:endParaRPr lang="fr-FR" sz="1200" dirty="0" smtClean="0"/>
          </a:p>
          <a:p>
            <a:r>
              <a:rPr lang="fr-FR" dirty="0" smtClean="0"/>
              <a:t>Qui anticipe les modifications de paramétrage de paie pour éviter les régularisations les mois suivants,</a:t>
            </a:r>
          </a:p>
          <a:p>
            <a:pPr marL="0" indent="0">
              <a:buNone/>
            </a:pPr>
            <a:endParaRPr lang="fr-FR" sz="1200" dirty="0"/>
          </a:p>
          <a:p>
            <a:r>
              <a:rPr lang="fr-FR" dirty="0" smtClean="0"/>
              <a:t> Qui ne nécessite pas </a:t>
            </a:r>
            <a:r>
              <a:rPr lang="fr-FR" dirty="0" smtClean="0"/>
              <a:t>trop d’interventions particulières des collaborateurs, ce qui rajouterait </a:t>
            </a:r>
            <a:r>
              <a:rPr lang="fr-FR" dirty="0" smtClean="0"/>
              <a:t>du travail et du stress.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76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Des changements d’habitudes ou de méthodes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76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Aft>
                <a:spcPts val="1000"/>
              </a:spcAft>
              <a:buNone/>
            </a:pPr>
            <a:r>
              <a:rPr lang="fr-FR" dirty="0" smtClean="0"/>
              <a:t>Les collaborateurs deviendront plus exigeants vis-à-vis des clients :</a:t>
            </a:r>
            <a:endParaRPr lang="fr-FR" dirty="0" smtClean="0"/>
          </a:p>
          <a:p>
            <a:pPr algn="just"/>
            <a:r>
              <a:rPr lang="fr-FR" dirty="0" smtClean="0"/>
              <a:t>La DSN contient environ </a:t>
            </a:r>
            <a:r>
              <a:rPr lang="fr-FR" dirty="0"/>
              <a:t>200 données nominatives par salarié en phase 3</a:t>
            </a:r>
            <a:r>
              <a:rPr lang="fr-FR" dirty="0" smtClean="0"/>
              <a:t>. Il est indispensable d’obtenir, dès l’entrée du salarié, toutes les informations nécessaires à son identification.</a:t>
            </a:r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La DSN évènementielle doit, en principe général, être adressée </a:t>
            </a:r>
            <a:r>
              <a:rPr lang="fr-FR" u="sng" dirty="0"/>
              <a:t>dans les 5 jours ouvrés</a:t>
            </a:r>
            <a:r>
              <a:rPr lang="fr-FR" dirty="0"/>
              <a:t> </a:t>
            </a:r>
            <a:r>
              <a:rPr lang="fr-FR" dirty="0" smtClean="0"/>
              <a:t>suivant </a:t>
            </a:r>
            <a:r>
              <a:rPr lang="fr-FR" dirty="0"/>
              <a:t>la connaissance de l’évènement (arrêt de travail ou fin de contrat)</a:t>
            </a:r>
          </a:p>
          <a:p>
            <a:pPr marL="0" indent="0" algn="just">
              <a:buNone/>
            </a:pPr>
            <a:endParaRPr lang="fr-FR" b="1" i="1" dirty="0" smtClean="0"/>
          </a:p>
          <a:p>
            <a:pPr marL="0" indent="0" algn="just">
              <a:buNone/>
            </a:pPr>
            <a:r>
              <a:rPr lang="fr-FR" b="1" i="1" dirty="0" smtClean="0"/>
              <a:t>Exceptions</a:t>
            </a:r>
            <a:r>
              <a:rPr lang="fr-FR" b="1" i="1" dirty="0"/>
              <a:t> :</a:t>
            </a:r>
            <a:endParaRPr lang="fr-FR" dirty="0"/>
          </a:p>
          <a:p>
            <a:pPr algn="just"/>
            <a:r>
              <a:rPr lang="fr-FR" dirty="0"/>
              <a:t>Pour les DSN de signalement arrêt de travail, en cas de subrogation : le signalement d’évènement peut être émis en même temps que la DSN mensuelle</a:t>
            </a:r>
          </a:p>
          <a:p>
            <a:pPr algn="just"/>
            <a:r>
              <a:rPr lang="fr-FR" dirty="0"/>
              <a:t>Pour les DSN de signalement de fin de contrat, en cas de CDD saisonnier, CDD d’usage, ou contrat de travail temporaire : le signalement d’évènement peut être émis en même temps que la DSN mensuelle (sauf demande expresse du salarié)</a:t>
            </a:r>
          </a:p>
          <a:p>
            <a:pPr algn="just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0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Des </a:t>
            </a:r>
            <a:r>
              <a:rPr lang="fr-FR" dirty="0"/>
              <a:t>pénalités sont encourues par les entreprises :</a:t>
            </a:r>
          </a:p>
          <a:p>
            <a:pPr lvl="1"/>
            <a:r>
              <a:rPr lang="fr-FR" dirty="0"/>
              <a:t>En cas de défaut de production de la DSN dans les délais prescrits</a:t>
            </a:r>
          </a:p>
          <a:p>
            <a:pPr lvl="1"/>
            <a:r>
              <a:rPr lang="fr-FR" dirty="0"/>
              <a:t>En cas d’omission de salariés</a:t>
            </a:r>
          </a:p>
          <a:p>
            <a:pPr lvl="1"/>
            <a:r>
              <a:rPr lang="fr-FR" dirty="0"/>
              <a:t>En cas d’inexactitude sur le montant des rémunérations déclarées</a:t>
            </a:r>
          </a:p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r>
              <a:rPr lang="fr-FR" b="1" dirty="0" smtClean="0"/>
              <a:t>Le </a:t>
            </a:r>
            <a:r>
              <a:rPr lang="fr-FR" b="1" dirty="0"/>
              <a:t>montant des pénalités est de 7.50 euros par salarié</a:t>
            </a:r>
            <a:r>
              <a:rPr lang="fr-FR" dirty="0"/>
              <a:t> concerné. Ce montant est plafonné mensuellement à 750 euros pour les entreprises de moins de 2000 salariés et 10 000 euros pour les autres entreprises.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569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/>
              <a:t>La </a:t>
            </a:r>
            <a:r>
              <a:rPr lang="fr-FR" b="1" dirty="0"/>
              <a:t>DSN</a:t>
            </a:r>
            <a:r>
              <a:rPr lang="fr-FR" dirty="0"/>
              <a:t> transmet les salaires, primes et récapitule les événements survenus dans le mois. Par conséquent, il ne sera plus possible de modifier les paies des salariés après émission de la </a:t>
            </a:r>
            <a:r>
              <a:rPr lang="fr-FR" b="1" dirty="0"/>
              <a:t>DSN</a:t>
            </a:r>
            <a:r>
              <a:rPr lang="fr-FR" dirty="0"/>
              <a:t>, sauf en éditant une </a:t>
            </a:r>
            <a:r>
              <a:rPr lang="fr-FR" b="1" dirty="0"/>
              <a:t>DSN annule et remplace</a:t>
            </a:r>
            <a:r>
              <a:rPr lang="fr-FR" dirty="0"/>
              <a:t> (dans un délai limité). Cela impliquera de nouvelles méthodes de contrôle, en limitant fortement la possibilité de rééditer de nouveaux bulletins de paie.</a:t>
            </a:r>
          </a:p>
          <a:p>
            <a:pPr marL="0" indent="0" algn="just">
              <a:buNone/>
            </a:pPr>
            <a:r>
              <a:rPr lang="fr-FR" dirty="0"/>
              <a:t> </a:t>
            </a:r>
            <a:r>
              <a:rPr lang="fr-FR" dirty="0" smtClean="0"/>
              <a:t>  Les </a:t>
            </a:r>
            <a:r>
              <a:rPr lang="fr-FR" dirty="0"/>
              <a:t>régularisations seront mentionnées séparément dans la </a:t>
            </a:r>
            <a:r>
              <a:rPr lang="fr-FR" b="1" dirty="0"/>
              <a:t>DSN</a:t>
            </a:r>
            <a:r>
              <a:rPr lang="fr-FR" dirty="0"/>
              <a:t> du mois </a:t>
            </a:r>
            <a:r>
              <a:rPr lang="fr-FR" dirty="0" smtClean="0"/>
              <a:t>suivant.</a:t>
            </a:r>
          </a:p>
          <a:p>
            <a:pPr algn="just"/>
            <a:endParaRPr lang="fr-FR" dirty="0"/>
          </a:p>
          <a:p>
            <a:pPr algn="just">
              <a:spcAft>
                <a:spcPts val="1000"/>
              </a:spcAft>
            </a:pPr>
            <a:r>
              <a:rPr lang="fr-FR" dirty="0" smtClean="0"/>
              <a:t>Le </a:t>
            </a:r>
            <a:r>
              <a:rPr lang="fr-FR" dirty="0"/>
              <a:t>paiement des cotisations par chèque existe toujours mais la DSN favorise le virement et le </a:t>
            </a:r>
            <a:r>
              <a:rPr lang="fr-FR" dirty="0" err="1" smtClean="0"/>
              <a:t>télérèglement</a:t>
            </a:r>
            <a:r>
              <a:rPr lang="fr-FR" dirty="0" smtClean="0"/>
              <a:t>.</a:t>
            </a:r>
            <a:endParaRPr lang="fr-FR" dirty="0"/>
          </a:p>
          <a:p>
            <a:pPr algn="just">
              <a:spcAft>
                <a:spcPts val="1000"/>
              </a:spcAft>
            </a:pPr>
            <a:r>
              <a:rPr lang="fr-FR" dirty="0"/>
              <a:t>Obligation de tout </a:t>
            </a:r>
            <a:r>
              <a:rPr lang="fr-FR" dirty="0" err="1"/>
              <a:t>télédéclarer</a:t>
            </a:r>
            <a:r>
              <a:rPr lang="fr-FR" dirty="0"/>
              <a:t> selon le même processus : pas de possibilité de répartir les tâches déclaratives entre client et cabinet</a:t>
            </a:r>
            <a:r>
              <a:rPr lang="fr-FR" dirty="0" smtClean="0"/>
              <a:t>.</a:t>
            </a:r>
          </a:p>
          <a:p>
            <a:pPr algn="just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3931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Des lettres de mission actualisées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46449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dirty="0" smtClean="0"/>
              <a:t>Gestion des mandats </a:t>
            </a:r>
            <a:r>
              <a:rPr lang="fr-FR" dirty="0" smtClean="0"/>
              <a:t>déclaratifs à faire signer par tous les clients</a:t>
            </a:r>
            <a:endParaRPr lang="fr-FR" dirty="0" smtClean="0"/>
          </a:p>
          <a:p>
            <a:pPr>
              <a:spcAft>
                <a:spcPts val="1200"/>
              </a:spcAft>
            </a:pPr>
            <a:r>
              <a:rPr lang="fr-FR" dirty="0" smtClean="0"/>
              <a:t>Organisation de la production </a:t>
            </a:r>
            <a:r>
              <a:rPr lang="fr-FR" dirty="0" smtClean="0"/>
              <a:t>entre cabinet et client (qui </a:t>
            </a:r>
            <a:r>
              <a:rPr lang="fr-FR" dirty="0" smtClean="0"/>
              <a:t>fait quoi et quand).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94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 nouvelles missions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dirty="0" smtClean="0"/>
              <a:t>Face aux contraintes liées à la mise en œuvre de la DSN, de nouveaux clients externalisent leurs </a:t>
            </a:r>
            <a:r>
              <a:rPr lang="fr-FR" dirty="0" smtClean="0"/>
              <a:t>paies, </a:t>
            </a:r>
            <a:r>
              <a:rPr lang="fr-FR" dirty="0" smtClean="0"/>
              <a:t>ce qui a des conséquences sur la composition et l’organisation de </a:t>
            </a:r>
            <a:r>
              <a:rPr lang="fr-FR" dirty="0" smtClean="0"/>
              <a:t>l’équipe sociale.</a:t>
            </a:r>
            <a:endParaRPr lang="fr-FR" dirty="0" smtClean="0"/>
          </a:p>
          <a:p>
            <a:pPr algn="just">
              <a:spcAft>
                <a:spcPts val="1200"/>
              </a:spcAft>
            </a:pPr>
            <a:r>
              <a:rPr lang="fr-FR" dirty="0" smtClean="0"/>
              <a:t>Certains clients </a:t>
            </a:r>
            <a:r>
              <a:rPr lang="fr-FR" dirty="0" smtClean="0"/>
              <a:t>qui </a:t>
            </a:r>
            <a:r>
              <a:rPr lang="fr-FR" dirty="0" smtClean="0"/>
              <a:t>réalisent </a:t>
            </a:r>
            <a:r>
              <a:rPr lang="fr-FR" dirty="0" smtClean="0"/>
              <a:t>leurs payes </a:t>
            </a:r>
            <a:r>
              <a:rPr lang="fr-FR" dirty="0" smtClean="0"/>
              <a:t>souhaitent un accompagnement ponctuel du cabinet (accompagnement </a:t>
            </a:r>
            <a:r>
              <a:rPr lang="fr-FR" dirty="0" smtClean="0"/>
              <a:t>au changement).</a:t>
            </a:r>
          </a:p>
          <a:p>
            <a:pPr algn="just">
              <a:spcAft>
                <a:spcPts val="1200"/>
              </a:spcAft>
            </a:pPr>
            <a:r>
              <a:rPr lang="fr-FR" dirty="0" smtClean="0"/>
              <a:t>Certains cabinets vont faire le choix d’externaliser eux-mêmes la paie pour se consacrer à d’autres missions.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de la DSN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444" y="3514186"/>
            <a:ext cx="8064896" cy="257911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fr-FR" dirty="0" smtClean="0"/>
              <a:t>soit </a:t>
            </a:r>
            <a:r>
              <a:rPr lang="fr-FR" dirty="0" smtClean="0"/>
              <a:t>une trentaine d’actes et formulaires par an transmises à de nombreux interlocuteurs : </a:t>
            </a:r>
            <a:r>
              <a:rPr lang="fr-FR" dirty="0" err="1" smtClean="0"/>
              <a:t>urssaf</a:t>
            </a:r>
            <a:r>
              <a:rPr lang="fr-FR" dirty="0" smtClean="0"/>
              <a:t>, pôle emploi, sécurité sociale, organismes de prévoyance, </a:t>
            </a:r>
            <a:r>
              <a:rPr lang="fr-FR" dirty="0" err="1" smtClean="0"/>
              <a:t>etc</a:t>
            </a:r>
            <a:r>
              <a:rPr lang="fr-FR" dirty="0" smtClean="0"/>
              <a:t> </a:t>
            </a:r>
            <a:r>
              <a:rPr lang="fr-FR" dirty="0" smtClean="0"/>
              <a:t>…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b="1" dirty="0" smtClean="0"/>
              <a:t>Comment  ?</a:t>
            </a:r>
          </a:p>
          <a:p>
            <a:pPr marL="0" indent="0" algn="just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En réalisant une transmission mensuelle de données individuelles des salaires, vers un seul point </a:t>
            </a:r>
            <a:r>
              <a:rPr lang="fr-FR" dirty="0" smtClean="0"/>
              <a:t>d’accueil (URSSAF ou MSA). </a:t>
            </a:r>
            <a:r>
              <a:rPr lang="fr-FR" dirty="0"/>
              <a:t>Ce point d’accueil répartira ensuite les données à tous les organismes concernés. </a:t>
            </a:r>
            <a:r>
              <a:rPr lang="fr-FR" dirty="0" smtClean="0"/>
              <a:t>Ces </a:t>
            </a:r>
            <a:r>
              <a:rPr lang="fr-FR" dirty="0"/>
              <a:t>données mensuelles seront complétées de données évènementielles en fonction de la survenance d’un départ, d’une maladie, etc. </a:t>
            </a:r>
            <a:endParaRPr lang="fr-FR" dirty="0"/>
          </a:p>
        </p:txBody>
      </p:sp>
      <p:pic>
        <p:nvPicPr>
          <p:cNvPr id="1026" name="Picture 2" descr="http://www.convictionsrh.com/sites/default/files/styles/content-blog-635/public/blogs/dsn_rue-de-la-paye.jpg?itok=zeRluas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124744"/>
            <a:ext cx="3024188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67544" y="1816460"/>
            <a:ext cx="5328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>
                <a:solidFill>
                  <a:srgbClr val="000000"/>
                </a:solidFill>
                <a:latin typeface="Calibri" panose="020F0502020204030204" pitchFamily="34" charset="0"/>
              </a:rPr>
              <a:t>Alléger la charge administrative que représente la multitude de déclarations réalisées par les entreprises</a:t>
            </a:r>
          </a:p>
          <a:p>
            <a:pPr algn="just"/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444483" y="3559138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44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Comment fonctionnent les pôles sociaux avant la DSN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63711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dirty="0"/>
              <a:t>La gestion des paies et des déclarations sociales s’inscrit dans un cycle annuel alternant des périodes de très forte activité et des périodes moins chargées, difficiles à organiser</a:t>
            </a:r>
            <a:r>
              <a:rPr lang="fr-FR" dirty="0" smtClean="0"/>
              <a:t>.</a:t>
            </a:r>
          </a:p>
          <a:p>
            <a:pPr marL="0" indent="0" algn="just">
              <a:buNone/>
            </a:pPr>
            <a:endParaRPr lang="fr-FR" dirty="0"/>
          </a:p>
          <a:p>
            <a:pPr lvl="1" algn="just"/>
            <a:r>
              <a:rPr lang="fr-FR" sz="2400" dirty="0" smtClean="0"/>
              <a:t>Etablissement mensuel des paies (sauf </a:t>
            </a:r>
            <a:r>
              <a:rPr lang="fr-FR" sz="2400" dirty="0" smtClean="0"/>
              <a:t>rares </a:t>
            </a:r>
            <a:r>
              <a:rPr lang="fr-FR" sz="2400" dirty="0" smtClean="0"/>
              <a:t>exceptions),</a:t>
            </a:r>
            <a:endParaRPr lang="fr-FR" sz="2400" dirty="0" smtClean="0"/>
          </a:p>
          <a:p>
            <a:pPr lvl="1" algn="just"/>
            <a:r>
              <a:rPr lang="fr-FR" sz="2400" dirty="0" smtClean="0"/>
              <a:t>Déclaration sociale URSSAF mensuelle au 5 pour les entreprises de plus de 50 salariés</a:t>
            </a:r>
            <a:r>
              <a:rPr lang="fr-FR" sz="2400" dirty="0"/>
              <a:t>, </a:t>
            </a:r>
            <a:r>
              <a:rPr lang="fr-FR" sz="2400" dirty="0" smtClean="0"/>
              <a:t>mensuelle au </a:t>
            </a:r>
            <a:r>
              <a:rPr lang="fr-FR" sz="2400" dirty="0"/>
              <a:t>15 pour les entreprises de 10 à moins de 50 salariés</a:t>
            </a:r>
            <a:r>
              <a:rPr lang="fr-FR" sz="2400" dirty="0" smtClean="0"/>
              <a:t>, </a:t>
            </a:r>
            <a:r>
              <a:rPr lang="fr-FR" sz="2400" dirty="0"/>
              <a:t>trimestrielle au 15 pour les entreprises de 9 salariés au </a:t>
            </a:r>
            <a:r>
              <a:rPr lang="fr-FR" sz="2400" dirty="0" smtClean="0"/>
              <a:t>plus,</a:t>
            </a:r>
            <a:endParaRPr lang="fr-FR" sz="2400" dirty="0" smtClean="0"/>
          </a:p>
          <a:p>
            <a:pPr lvl="1" algn="just"/>
            <a:r>
              <a:rPr lang="fr-FR" sz="2400" dirty="0" smtClean="0"/>
              <a:t>Déclarations </a:t>
            </a:r>
            <a:r>
              <a:rPr lang="fr-FR" sz="2400" dirty="0" smtClean="0"/>
              <a:t>sociales à destination des autres organismes (retraite, prévoyance) trimestrielles au 15 </a:t>
            </a:r>
            <a:r>
              <a:rPr lang="fr-FR" sz="2400" dirty="0" smtClean="0"/>
              <a:t>ou 30 pour </a:t>
            </a:r>
            <a:r>
              <a:rPr lang="fr-FR" sz="2400" dirty="0" smtClean="0"/>
              <a:t>toute entreprise quel que soit </a:t>
            </a:r>
            <a:r>
              <a:rPr lang="fr-FR" sz="2400" dirty="0" smtClean="0"/>
              <a:t>son effectif</a:t>
            </a:r>
            <a:r>
              <a:rPr lang="fr-FR" sz="2400" dirty="0" smtClean="0"/>
              <a:t>,</a:t>
            </a:r>
          </a:p>
          <a:p>
            <a:pPr lvl="1" algn="just"/>
            <a:r>
              <a:rPr lang="fr-FR" sz="2400" dirty="0" smtClean="0"/>
              <a:t>Déclaration annuelle des salaires (DADS) au 31 </a:t>
            </a:r>
            <a:r>
              <a:rPr lang="fr-FR" sz="2400" dirty="0" smtClean="0"/>
              <a:t>janvier pour toutes les entreprises.</a:t>
            </a: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87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0600"/>
          </a:xfrm>
        </p:spPr>
        <p:txBody>
          <a:bodyPr/>
          <a:lstStyle/>
          <a:p>
            <a:r>
              <a:rPr lang="fr-FR" dirty="0" smtClean="0"/>
              <a:t>Constats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876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dirty="0" smtClean="0"/>
              <a:t>Une répétition de pics d’activité :</a:t>
            </a:r>
          </a:p>
          <a:p>
            <a:pPr marL="0" indent="0" algn="just">
              <a:buNone/>
            </a:pPr>
            <a:endParaRPr lang="fr-FR" b="1" dirty="0"/>
          </a:p>
          <a:p>
            <a:pPr marL="0" indent="0" algn="just">
              <a:buNone/>
            </a:pPr>
            <a:r>
              <a:rPr lang="fr-FR" dirty="0" smtClean="0"/>
              <a:t>Cette </a:t>
            </a:r>
            <a:r>
              <a:rPr lang="fr-FR" dirty="0"/>
              <a:t>succession d’échéances génère un stress, principalement au mois de janvier (angoisse de la « période sociale »).</a:t>
            </a:r>
          </a:p>
          <a:p>
            <a:pPr marL="0" indent="0" algn="just">
              <a:buNone/>
            </a:pPr>
            <a:endParaRPr lang="fr-FR" dirty="0"/>
          </a:p>
          <a:p>
            <a:pPr marL="0" lvl="1" indent="0" algn="just">
              <a:buNone/>
            </a:pPr>
            <a:r>
              <a:rPr lang="fr-FR" sz="2400" dirty="0"/>
              <a:t>Pour respecter tous ces délais, les collaborateurs n’ont parfois pas d’autre alternative que de réduire leurs exigences vis-à-vis de leurs clients : </a:t>
            </a:r>
            <a:r>
              <a:rPr lang="fr-FR" sz="2400" dirty="0" smtClean="0"/>
              <a:t>paies réalisées malgré des informations reçues </a:t>
            </a:r>
            <a:r>
              <a:rPr lang="fr-FR" sz="2400" dirty="0"/>
              <a:t>très tardivement, identité incomplète d’un salarié, non communication des coordonnées d’un organisme de retraite, sortie d’un salarié signalée le mois suivant, </a:t>
            </a:r>
            <a:r>
              <a:rPr lang="fr-FR" sz="2400" dirty="0" err="1"/>
              <a:t>etc</a:t>
            </a:r>
            <a:r>
              <a:rPr lang="fr-FR" sz="2400" dirty="0"/>
              <a:t> ...</a:t>
            </a:r>
          </a:p>
          <a:p>
            <a:pPr marL="274320" lvl="1" indent="0" algn="just">
              <a:buNone/>
            </a:pPr>
            <a:endParaRPr lang="fr-FR" sz="2400" dirty="0"/>
          </a:p>
          <a:p>
            <a:pPr algn="just"/>
            <a:endParaRPr lang="fr-FR" sz="2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7068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b="1" dirty="0" smtClean="0"/>
              <a:t>Encore beaucoup de manipulations :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 smtClean="0"/>
              <a:t>Même </a:t>
            </a:r>
            <a:r>
              <a:rPr lang="fr-FR" dirty="0"/>
              <a:t>si l’on tend vers la dématérialisation avec les DUCS et la N4DS, certains bordereaux doivent </a:t>
            </a:r>
            <a:r>
              <a:rPr lang="fr-FR" dirty="0" smtClean="0"/>
              <a:t>(ou peuvent) encore </a:t>
            </a:r>
            <a:r>
              <a:rPr lang="fr-FR" dirty="0"/>
              <a:t>être complétés de manière plus ou moins manuelle. Par ailleurs, on peut toujours saisir ou modifier les informations avant transmission d’une déclaration dématérialisée.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Certaines cotisations peuvent encore être payées par chèque accompagnant le bordereau « papier ».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Certains bordereaux (voire tous) sont complétés par le client lui-même.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62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29208" y="1124744"/>
            <a:ext cx="7859216" cy="504056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dirty="0"/>
              <a:t>Les évènements tels que maladie, accident du travail, maternité, sortie d’un salarié </a:t>
            </a:r>
            <a:r>
              <a:rPr lang="fr-FR" dirty="0" err="1"/>
              <a:t>etc</a:t>
            </a:r>
            <a:r>
              <a:rPr lang="fr-FR" dirty="0"/>
              <a:t> … donnent lieu à des attestations sur lesquelles sont reprises des informations issues de la paie. Elles doivent, en principe, être établies lors de la réalisation de l’évènement mais il n’y a aucun blocage.</a:t>
            </a:r>
          </a:p>
          <a:p>
            <a:pPr marL="0" indent="0" algn="just">
              <a:buNone/>
            </a:pPr>
            <a:endParaRPr lang="fr-FR" sz="2800" b="1" dirty="0" smtClean="0"/>
          </a:p>
          <a:p>
            <a:pPr marL="0" indent="0" algn="just">
              <a:buNone/>
            </a:pPr>
            <a:r>
              <a:rPr lang="fr-FR" dirty="0" smtClean="0"/>
              <a:t>Il est toujours possible de refaire une paie même après déclarations de cotisations aux organismes (ceci générant une régularisation avant la fin de l’année).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Ces traitements manuels génèrent </a:t>
            </a:r>
            <a:r>
              <a:rPr lang="fr-FR" b="1" dirty="0" smtClean="0"/>
              <a:t>des </a:t>
            </a:r>
            <a:r>
              <a:rPr lang="fr-FR" b="1" dirty="0" smtClean="0"/>
              <a:t>risques </a:t>
            </a:r>
            <a:r>
              <a:rPr lang="fr-FR" b="1" dirty="0" smtClean="0"/>
              <a:t>d’erreurs</a:t>
            </a:r>
            <a:r>
              <a:rPr lang="fr-FR" dirty="0" smtClean="0"/>
              <a:t>, puisque </a:t>
            </a:r>
            <a:r>
              <a:rPr lang="fr-FR" dirty="0" smtClean="0"/>
              <a:t>l’on doit reporter des informations issues de la paie sur des bordereaux </a:t>
            </a:r>
            <a:r>
              <a:rPr lang="fr-FR" dirty="0" smtClean="0"/>
              <a:t>ou des attestations, parfois </a:t>
            </a:r>
            <a:r>
              <a:rPr lang="fr-FR" dirty="0" smtClean="0"/>
              <a:t>manuellement.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09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0600"/>
          </a:xfrm>
        </p:spPr>
        <p:txBody>
          <a:bodyPr/>
          <a:lstStyle/>
          <a:p>
            <a:r>
              <a:rPr lang="fr-FR" dirty="0" smtClean="0"/>
              <a:t>Qu’est-ce qui va changer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400600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fr-FR" dirty="0" smtClean="0"/>
              <a:t>La paye devient la source de toutes les procédures déclaratives : la DSN est la photographie exacte de la paie du mois, y compris de ses erreurs qui devront être corrigées le mois suivant.</a:t>
            </a:r>
            <a:endParaRPr lang="fr-FR" sz="1300" dirty="0" smtClean="0"/>
          </a:p>
          <a:p>
            <a:pPr algn="just">
              <a:spcAft>
                <a:spcPts val="600"/>
              </a:spcAft>
            </a:pPr>
            <a:r>
              <a:rPr lang="fr-FR" dirty="0" smtClean="0"/>
              <a:t>Les déclarations deviennent toutes mensuelles, par établissement.</a:t>
            </a:r>
            <a:endParaRPr lang="fr-FR" sz="1300" dirty="0" smtClean="0"/>
          </a:p>
          <a:p>
            <a:pPr algn="just">
              <a:spcAft>
                <a:spcPts val="600"/>
              </a:spcAft>
            </a:pPr>
            <a:r>
              <a:rPr lang="fr-FR" dirty="0" smtClean="0"/>
              <a:t>Elles sont réalisées en un seul envoi pour tous les organismes concernés.</a:t>
            </a:r>
            <a:endParaRPr lang="fr-FR" sz="1300" dirty="0" smtClean="0"/>
          </a:p>
          <a:p>
            <a:pPr algn="just">
              <a:spcAft>
                <a:spcPts val="600"/>
              </a:spcAft>
            </a:pPr>
            <a:r>
              <a:rPr lang="fr-FR" dirty="0" smtClean="0"/>
              <a:t>Elles sont totalement dématérialisées.</a:t>
            </a:r>
            <a:endParaRPr lang="fr-FR" sz="1300" dirty="0" smtClean="0"/>
          </a:p>
          <a:p>
            <a:pPr algn="just">
              <a:spcAft>
                <a:spcPts val="600"/>
              </a:spcAft>
            </a:pPr>
            <a:r>
              <a:rPr lang="fr-FR" dirty="0" smtClean="0"/>
              <a:t>Elles ne nécessitent pas de ressaisie.</a:t>
            </a:r>
            <a:endParaRPr lang="fr-FR" sz="1200" dirty="0" smtClean="0"/>
          </a:p>
          <a:p>
            <a:pPr algn="just">
              <a:spcAft>
                <a:spcPts val="600"/>
              </a:spcAft>
            </a:pPr>
            <a:r>
              <a:rPr lang="fr-FR" dirty="0" smtClean="0"/>
              <a:t>Si la DSN est rejetée, aucun organisme ne la reçoit (alors qu’aujourd’hui, on peut au moins envoyer les ducs complètes)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2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nouvelle </a:t>
            </a:r>
            <a:r>
              <a:rPr lang="fr-FR" dirty="0" smtClean="0"/>
              <a:t>organisation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92560"/>
            <a:ext cx="8229600" cy="4876800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/>
              <a:t>La mise en œuvre de la DSN doit être l’opportunité de marquer </a:t>
            </a:r>
            <a:r>
              <a:rPr lang="fr-FR" dirty="0"/>
              <a:t>un temps d’arrêt pour réfléchir, anticiper si </a:t>
            </a:r>
            <a:r>
              <a:rPr lang="fr-FR" dirty="0" smtClean="0"/>
              <a:t>possible et </a:t>
            </a:r>
            <a:r>
              <a:rPr lang="fr-FR" dirty="0" smtClean="0"/>
              <a:t>organiser ce passage.</a:t>
            </a:r>
            <a:endParaRPr lang="fr-FR" dirty="0" smtClean="0"/>
          </a:p>
          <a:p>
            <a:pPr marL="0" indent="0" algn="just">
              <a:buNone/>
            </a:pPr>
            <a:endParaRPr lang="fr-FR" dirty="0" smtClean="0"/>
          </a:p>
          <a:p>
            <a:pPr algn="just"/>
            <a:r>
              <a:rPr lang="fr-FR" dirty="0" smtClean="0"/>
              <a:t>Son déploiement nécessite de définir </a:t>
            </a:r>
            <a:r>
              <a:rPr lang="fr-FR" dirty="0"/>
              <a:t>des </a:t>
            </a:r>
            <a:r>
              <a:rPr lang="fr-FR" dirty="0" err="1"/>
              <a:t>process</a:t>
            </a:r>
            <a:r>
              <a:rPr lang="fr-FR" dirty="0"/>
              <a:t> </a:t>
            </a:r>
            <a:r>
              <a:rPr lang="fr-FR" dirty="0" smtClean="0"/>
              <a:t>et, éventuellement, </a:t>
            </a:r>
            <a:r>
              <a:rPr lang="fr-FR" dirty="0"/>
              <a:t>un </a:t>
            </a:r>
            <a:r>
              <a:rPr lang="fr-FR" dirty="0" smtClean="0"/>
              <a:t>référent au sein de l‘équipe.</a:t>
            </a:r>
          </a:p>
          <a:p>
            <a:pPr algn="just"/>
            <a:endParaRPr lang="fr-FR" dirty="0" smtClean="0"/>
          </a:p>
          <a:p>
            <a:pPr algn="just">
              <a:spcAft>
                <a:spcPts val="1200"/>
              </a:spcAft>
            </a:pPr>
            <a:r>
              <a:rPr lang="fr-FR" dirty="0" smtClean="0"/>
              <a:t>Elle nécessite également une formation adaptée des gestionnaires de paie</a:t>
            </a:r>
            <a:endParaRPr lang="fr-FR" dirty="0"/>
          </a:p>
          <a:p>
            <a:pPr algn="just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81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0600"/>
          </a:xfrm>
        </p:spPr>
        <p:txBody>
          <a:bodyPr>
            <a:normAutofit/>
          </a:bodyPr>
          <a:lstStyle/>
          <a:p>
            <a:r>
              <a:rPr lang="fr-FR" dirty="0" smtClean="0"/>
              <a:t>Lissage des </a:t>
            </a:r>
            <a:r>
              <a:rPr lang="fr-FR" dirty="0" smtClean="0"/>
              <a:t>tâches </a:t>
            </a:r>
            <a:r>
              <a:rPr lang="fr-FR" dirty="0" smtClean="0"/>
              <a:t>au mois le mois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76800"/>
          </a:xfrm>
        </p:spPr>
        <p:txBody>
          <a:bodyPr>
            <a:normAutofit/>
          </a:bodyPr>
          <a:lstStyle/>
          <a:p>
            <a:pPr algn="just">
              <a:spcAft>
                <a:spcPts val="1000"/>
              </a:spcAft>
            </a:pPr>
            <a:r>
              <a:rPr lang="fr-FR" dirty="0" smtClean="0"/>
              <a:t>En dehors des DSN évènementielles, la </a:t>
            </a:r>
            <a:r>
              <a:rPr lang="fr-FR" dirty="0" smtClean="0"/>
              <a:t>DSN est mensuelle (même si le paiement </a:t>
            </a:r>
            <a:r>
              <a:rPr lang="fr-FR" dirty="0" smtClean="0"/>
              <a:t>des cotisations reste trimestriel pour les entreprises concernées).</a:t>
            </a:r>
          </a:p>
          <a:p>
            <a:pPr marL="0" indent="0" algn="just">
              <a:spcAft>
                <a:spcPts val="1000"/>
              </a:spcAft>
              <a:buNone/>
            </a:pPr>
            <a:endParaRPr lang="fr-FR" dirty="0" smtClean="0"/>
          </a:p>
          <a:p>
            <a:pPr algn="just">
              <a:spcAft>
                <a:spcPts val="1000"/>
              </a:spcAft>
            </a:pPr>
            <a:r>
              <a:rPr lang="fr-FR" dirty="0" smtClean="0"/>
              <a:t>On </a:t>
            </a:r>
            <a:r>
              <a:rPr lang="fr-FR" dirty="0" smtClean="0"/>
              <a:t>passe d’une logique de déclarations ponctuelles à une logique de déclaration permanente, « au fil de l’eau </a:t>
            </a:r>
            <a:r>
              <a:rPr lang="fr-FR" dirty="0" smtClean="0"/>
              <a:t>».</a:t>
            </a:r>
          </a:p>
          <a:p>
            <a:pPr algn="just">
              <a:spcAft>
                <a:spcPts val="1000"/>
              </a:spcAft>
            </a:pPr>
            <a:r>
              <a:rPr lang="fr-FR" dirty="0" smtClean="0"/>
              <a:t>Ceci va avoir des conséquences </a:t>
            </a:r>
            <a:r>
              <a:rPr lang="fr-FR" dirty="0"/>
              <a:t>sur la modulation du temps de </a:t>
            </a:r>
            <a:r>
              <a:rPr lang="fr-FR" dirty="0" smtClean="0"/>
              <a:t>travail : les pics d’activité vont être réduits et lissés sur l’année.</a:t>
            </a:r>
            <a:endParaRPr lang="fr-FR" dirty="0" smtClean="0"/>
          </a:p>
          <a:p>
            <a:pPr algn="just">
              <a:spcAft>
                <a:spcPts val="1000"/>
              </a:spcAft>
            </a:pPr>
            <a:r>
              <a:rPr lang="fr-FR" dirty="0" smtClean="0"/>
              <a:t>Et va pouvoir réduire, voire supprimer le </a:t>
            </a:r>
            <a:r>
              <a:rPr lang="fr-FR" dirty="0"/>
              <a:t>stress en fin </a:t>
            </a:r>
            <a:r>
              <a:rPr lang="fr-FR" dirty="0" smtClean="0"/>
              <a:t>d’année</a:t>
            </a:r>
            <a:endParaRPr lang="fr-FR" dirty="0"/>
          </a:p>
          <a:p>
            <a:pPr algn="just">
              <a:spcAft>
                <a:spcPts val="1000"/>
              </a:spcAft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14E-0F24-43C3-83CA-22D16B55A0FB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4405745" y="2600908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75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Personnalisé 1">
      <a:dk1>
        <a:srgbClr val="FFFFFF"/>
      </a:dk1>
      <a:lt1>
        <a:srgbClr val="FFFFFF"/>
      </a:lt1>
      <a:dk2>
        <a:srgbClr val="7F7F7F"/>
      </a:dk2>
      <a:lt2>
        <a:srgbClr val="7F7F7F"/>
      </a:lt2>
      <a:accent1>
        <a:srgbClr val="A50021"/>
      </a:accent1>
      <a:accent2>
        <a:srgbClr val="A50021"/>
      </a:accent2>
      <a:accent3>
        <a:srgbClr val="A50021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426</TotalTime>
  <Words>1046</Words>
  <Application>Microsoft Office PowerPoint</Application>
  <PresentationFormat>Affichage à l'écran (4:3)</PresentationFormat>
  <Paragraphs>101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Clarté</vt:lpstr>
      <vt:lpstr>Conséquences de la DSN sur l’organisation du pôle social d’un cabinet d’expertise comptable</vt:lpstr>
      <vt:lpstr>Objectif de la DSN</vt:lpstr>
      <vt:lpstr>Comment fonctionnent les pôles sociaux avant la DSN ?</vt:lpstr>
      <vt:lpstr>Constats</vt:lpstr>
      <vt:lpstr>Présentation PowerPoint</vt:lpstr>
      <vt:lpstr>Présentation PowerPoint</vt:lpstr>
      <vt:lpstr>Qu’est-ce qui va changer ?</vt:lpstr>
      <vt:lpstr>Une nouvelle organisation</vt:lpstr>
      <vt:lpstr>Lissage des tâches au mois le mois</vt:lpstr>
      <vt:lpstr>Un nouveau logiciel de paie ou un logiciel adapté</vt:lpstr>
      <vt:lpstr>Des changements d’habitudes ou de méthodes</vt:lpstr>
      <vt:lpstr>Présentation PowerPoint</vt:lpstr>
      <vt:lpstr>Présentation PowerPoint</vt:lpstr>
      <vt:lpstr>Des lettres de mission actualisées</vt:lpstr>
      <vt:lpstr>De nouvelles missions</vt:lpstr>
    </vt:vector>
  </TitlesOfParts>
  <Company>ORIAL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CONSEQUENCES DE LA DSN SUR L’ORGANISATION DU POLE SOCIAL D’UN CABINET D’EXPERTISE COMPTABLE</dc:title>
  <dc:creator>Fabienne BEVILACQUA</dc:creator>
  <cp:lastModifiedBy>Fabienne BEVILACQUA</cp:lastModifiedBy>
  <cp:revision>34</cp:revision>
  <dcterms:created xsi:type="dcterms:W3CDTF">2015-10-02T13:05:55Z</dcterms:created>
  <dcterms:modified xsi:type="dcterms:W3CDTF">2015-10-05T18:09:57Z</dcterms:modified>
</cp:coreProperties>
</file>